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24384000" cy="13716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1pPr>
    <a:lvl2pPr marL="0" marR="0" indent="4572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2pPr>
    <a:lvl3pPr marL="0" marR="0" indent="9144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3pPr>
    <a:lvl4pPr marL="0" marR="0" indent="13716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4pPr>
    <a:lvl5pPr marL="0" marR="0" indent="18288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5pPr>
    <a:lvl6pPr marL="0" marR="0" indent="22860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6pPr>
    <a:lvl7pPr marL="0" marR="0" indent="27432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7pPr>
    <a:lvl8pPr marL="0" marR="0" indent="32004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8pPr>
    <a:lvl9pPr marL="0" marR="0" indent="36576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C3C2611-4C71-4FC5-86AE-919BDF0F9419}" styleName="">
    <a:wholeTbl>
      <a:tcTxStyle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Style>
        <a:tcBdr/>
        <a:fill>
          <a:solidFill>
            <a:srgbClr val="E3E5E8"/>
          </a:solidFill>
        </a:fill>
      </a:tcStyle>
    </a:band2H>
    <a:firstCol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2023/10/13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5" name="Shape 14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" name="Shape 6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9" name="Shape 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6" name="Shape 7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1" name="Shape 8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1" name="Shape 10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1.png" descr="Pictur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51"/>
            <a:ext cx="24384000" cy="1370229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小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2.png" descr="Picture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51"/>
            <a:ext cx="24384000" cy="1370229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对象占位符"/>
          <p:cNvSpPr txBox="1">
            <a:spLocks noGrp="1"/>
          </p:cNvSpPr>
          <p:nvPr>
            <p:ph sz="half" idx="3"/>
          </p:nvPr>
        </p:nvSpPr>
        <p:spPr>
          <a:xfrm>
            <a:off x="12192000" y="1270000"/>
            <a:ext cx="10922000" cy="11176000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5600">
                <a:solidFill>
                  <a:srgbClr val="5E5E5E"/>
                </a:solidFill>
              </a:defRPr>
            </a:pPr>
            <a:endParaRPr/>
          </a:p>
        </p:txBody>
      </p:sp>
      <p:sp>
        <p:nvSpPr>
          <p:cNvPr id="3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结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1.png" descr="Pictur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51"/>
            <a:ext cx="24384000" cy="1370229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3.png" descr="Picture3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851"/>
            <a:ext cx="24384000" cy="1370229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幻灯片标题</a:t>
            </a:r>
          </a:p>
        </p:txBody>
      </p:sp>
      <p:sp>
        <p:nvSpPr>
          <p:cNvPr id="4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 spd="med"/>
  <p:txStyles>
    <p:titleStyle>
      <a:lvl1pPr marL="0" marR="0" indent="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l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titleStyle>
    <p:bodyStyle>
      <a:lvl1pPr marL="6096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12192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18288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24384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30480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36576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42672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48768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5486400" marR="0" indent="-609600" algn="l" defTabSz="2438400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ong Zhao…"/>
          <p:cNvSpPr txBox="1">
            <a:spLocks noGrp="1"/>
          </p:cNvSpPr>
          <p:nvPr>
            <p:ph type="subTitle" sz="quarter" idx="4294967295"/>
          </p:nvPr>
        </p:nvSpPr>
        <p:spPr>
          <a:xfrm>
            <a:off x="9834086" y="8472737"/>
            <a:ext cx="13343414" cy="1905001"/>
          </a:xfrm>
          <a:prstGeom prst="rect">
            <a:avLst/>
          </a:prstGeom>
        </p:spPr>
        <p:txBody>
          <a:bodyPr/>
          <a:lstStyle/>
          <a:p>
            <a:pPr marL="0" indent="0" defTabSz="1926590">
              <a:spcBef>
                <a:spcPts val="3500"/>
              </a:spcBef>
              <a:buSzTx/>
              <a:buNone/>
              <a:defRPr sz="3790"/>
            </a:pPr>
            <a:r>
              <a:t>        Cong Zhao</a:t>
            </a:r>
          </a:p>
          <a:p>
            <a:pPr marL="0" indent="0" defTabSz="361315">
              <a:lnSpc>
                <a:spcPct val="100000"/>
              </a:lnSpc>
              <a:spcBef>
                <a:spcPts val="0"/>
              </a:spcBef>
              <a:buSzTx/>
              <a:buNone/>
              <a:defRPr sz="2950">
                <a:solidFill>
                  <a:srgbClr val="59595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pPr>
            <a:endParaRPr/>
          </a:p>
          <a:p>
            <a:pPr marL="0" indent="0" defTabSz="361315">
              <a:lnSpc>
                <a:spcPct val="100000"/>
              </a:lnSpc>
              <a:spcBef>
                <a:spcPts val="0"/>
              </a:spcBef>
              <a:buSzTx/>
              <a:buNone/>
              <a:defRPr sz="2950">
                <a:solidFill>
                  <a:srgbClr val="59595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pPr>
            <a:r>
              <a:t>            2023.10.14</a:t>
            </a:r>
          </a:p>
        </p:txBody>
      </p:sp>
      <p:sp>
        <p:nvSpPr>
          <p:cNvPr id="54" name="New Delayed Message In Pulsar 3.0"/>
          <p:cNvSpPr txBox="1">
            <a:spLocks noGrp="1"/>
          </p:cNvSpPr>
          <p:nvPr>
            <p:ph type="ctrTitle" idx="4294967295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 algn="ctr" defTabSz="457200">
              <a:lnSpc>
                <a:spcPct val="100000"/>
              </a:lnSpc>
              <a:defRPr sz="6935" b="0" spc="0"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</a:lstStyle>
          <a:p>
            <a:r>
              <a:t>New Delayed Message In Pulsar 3.0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Design of new delayed message"/>
          <p:cNvSpPr txBox="1"/>
          <p:nvPr/>
        </p:nvSpPr>
        <p:spPr>
          <a:xfrm>
            <a:off x="1187970" y="2133381"/>
            <a:ext cx="16096298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Design of new delayed message</a:t>
            </a:r>
          </a:p>
        </p:txBody>
      </p:sp>
      <p:pic>
        <p:nvPicPr>
          <p:cNvPr id="99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941" y="3636151"/>
            <a:ext cx="20856209" cy="908827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Design of new delayed message"/>
          <p:cNvSpPr txBox="1"/>
          <p:nvPr/>
        </p:nvSpPr>
        <p:spPr>
          <a:xfrm>
            <a:off x="1187970" y="2133381"/>
            <a:ext cx="16096298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Design of new delayed message</a:t>
            </a:r>
          </a:p>
        </p:txBody>
      </p:sp>
      <p:pic>
        <p:nvPicPr>
          <p:cNvPr id="104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7164" y="3473467"/>
            <a:ext cx="16939272" cy="92882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107" name="成组"/>
          <p:cNvGrpSpPr/>
          <p:nvPr/>
        </p:nvGrpSpPr>
        <p:grpSpPr>
          <a:xfrm>
            <a:off x="1349899" y="3459348"/>
            <a:ext cx="19566236" cy="9316528"/>
            <a:chOff x="0" y="0"/>
            <a:chExt cx="19566235" cy="9316526"/>
          </a:xfrm>
        </p:grpSpPr>
        <p:pic>
          <p:nvPicPr>
            <p:cNvPr id="105" name="751696853463_.pic.jpg" descr="751696853463_.pic.jp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9566236" cy="9316527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106" name="图像" descr="图像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86053" y="5447793"/>
              <a:ext cx="13453932" cy="2609141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1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Design of new delayed message"/>
          <p:cNvSpPr txBox="1"/>
          <p:nvPr/>
        </p:nvSpPr>
        <p:spPr>
          <a:xfrm>
            <a:off x="1187970" y="2133381"/>
            <a:ext cx="16096298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Design of new delayed message</a:t>
            </a:r>
          </a:p>
        </p:txBody>
      </p:sp>
      <p:pic>
        <p:nvPicPr>
          <p:cNvPr id="11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6656" y="3559324"/>
            <a:ext cx="19702019" cy="932039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13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6656" y="3443574"/>
            <a:ext cx="19815729" cy="9522649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1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Design of new delayed message"/>
          <p:cNvSpPr txBox="1"/>
          <p:nvPr/>
        </p:nvSpPr>
        <p:spPr>
          <a:xfrm>
            <a:off x="1187970" y="2133381"/>
            <a:ext cx="16096298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Design of new delayed message</a:t>
            </a:r>
          </a:p>
        </p:txBody>
      </p:sp>
      <p:pic>
        <p:nvPicPr>
          <p:cNvPr id="116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999" y="4533900"/>
            <a:ext cx="19961215" cy="6984517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Design of new delayed message"/>
          <p:cNvSpPr txBox="1"/>
          <p:nvPr/>
        </p:nvSpPr>
        <p:spPr>
          <a:xfrm>
            <a:off x="1187970" y="2133381"/>
            <a:ext cx="16096298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Design of new delayed message</a:t>
            </a:r>
          </a:p>
        </p:txBody>
      </p:sp>
      <p:pic>
        <p:nvPicPr>
          <p:cNvPr id="119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069" y="3914965"/>
            <a:ext cx="19837151" cy="850163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20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873" y="4156212"/>
            <a:ext cx="3614834" cy="169914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21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2822" y="4829067"/>
            <a:ext cx="3902824" cy="106566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Design of new delayed message"/>
          <p:cNvSpPr txBox="1"/>
          <p:nvPr/>
        </p:nvSpPr>
        <p:spPr>
          <a:xfrm>
            <a:off x="1187970" y="2133381"/>
            <a:ext cx="16096298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Design of new delayed message</a:t>
            </a:r>
          </a:p>
        </p:txBody>
      </p:sp>
      <p:pic>
        <p:nvPicPr>
          <p:cNvPr id="126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430" y="3575050"/>
            <a:ext cx="20021450" cy="890033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Design of new delayed message"/>
          <p:cNvSpPr txBox="1"/>
          <p:nvPr/>
        </p:nvSpPr>
        <p:spPr>
          <a:xfrm>
            <a:off x="1187970" y="2133381"/>
            <a:ext cx="16096298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Design of new delayed message</a:t>
            </a:r>
          </a:p>
        </p:txBody>
      </p:sp>
      <p:pic>
        <p:nvPicPr>
          <p:cNvPr id="13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287" y="3872095"/>
            <a:ext cx="17198675" cy="900883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374" y="3468709"/>
            <a:ext cx="16533342" cy="934728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4" name="Design of new delayed message"/>
          <p:cNvSpPr txBox="1"/>
          <p:nvPr/>
        </p:nvSpPr>
        <p:spPr>
          <a:xfrm>
            <a:off x="1187970" y="2133381"/>
            <a:ext cx="16096298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Design of new delayed message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esign of new delayed message"/>
          <p:cNvSpPr txBox="1"/>
          <p:nvPr/>
        </p:nvSpPr>
        <p:spPr>
          <a:xfrm>
            <a:off x="1187970" y="2133381"/>
            <a:ext cx="16096298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Design of new delayed message</a:t>
            </a:r>
          </a:p>
        </p:txBody>
      </p:sp>
      <p:pic>
        <p:nvPicPr>
          <p:cNvPr id="13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2058" y="3568700"/>
            <a:ext cx="15722835" cy="8910753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Delayed message benchmark"/>
          <p:cNvSpPr txBox="1"/>
          <p:nvPr/>
        </p:nvSpPr>
        <p:spPr>
          <a:xfrm>
            <a:off x="1187970" y="2133381"/>
            <a:ext cx="14804137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Delayed message benchmark</a:t>
            </a:r>
          </a:p>
        </p:txBody>
      </p:sp>
      <p:sp>
        <p:nvSpPr>
          <p:cNvPr id="140" name="We are using StreamNative Cloud basic minimal-size cluster with Apache Pulsar 3.0.4 for benchmarking."/>
          <p:cNvSpPr txBox="1"/>
          <p:nvPr/>
        </p:nvSpPr>
        <p:spPr>
          <a:xfrm>
            <a:off x="1279072" y="4104540"/>
            <a:ext cx="21108440" cy="1461649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pPr>
            <a:r>
              <a:t>We are using</a:t>
            </a:r>
            <a:r>
              <a:rPr>
                <a:solidFill>
                  <a:srgbClr val="0000EE"/>
                </a:solidFill>
              </a:rPr>
              <a:t> </a:t>
            </a:r>
            <a:r>
              <a:rPr u="sng">
                <a:solidFill>
                  <a:srgbClr val="0097A7"/>
                </a:solidFill>
              </a:rPr>
              <a:t>StreamNative Cloud</a:t>
            </a:r>
            <a:r>
              <a:t> basic minimal-size cluster with Apache Pulsar 3.0.4 for benchmarking.</a:t>
            </a:r>
          </a:p>
        </p:txBody>
      </p:sp>
      <p:graphicFrame>
        <p:nvGraphicFramePr>
          <p:cNvPr id="141" name="表格"/>
          <p:cNvGraphicFramePr/>
          <p:nvPr/>
        </p:nvGraphicFramePr>
        <p:xfrm>
          <a:off x="4641367" y="8291799"/>
          <a:ext cx="15113966" cy="3711839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010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379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894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316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316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233046">
                <a:tc>
                  <a:txBody>
                    <a:bodyPr/>
                    <a:lstStyle/>
                    <a:p>
                      <a:pPr defTabSz="914400">
                        <a:defRPr sz="2500" b="1"/>
                      </a:pPr>
                      <a:endParaRPr/>
                    </a:p>
                  </a:txBody>
                  <a:tcPr marL="127000" marR="127000" marT="127000" marB="127000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T w="25400">
                      <a:solidFill>
                        <a:srgbClr val="000000"/>
                      </a:solidFill>
                      <a:miter lim="400000"/>
                    </a:lnT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Instance Number</a:t>
                      </a:r>
                    </a:p>
                  </a:txBody>
                  <a:tcPr marL="127000" marR="127000" marT="127000" marB="127000" anchor="ctr" horzOverflow="overflow">
                    <a:lnT w="25400">
                      <a:solidFill>
                        <a:srgbClr val="000000"/>
                      </a:solidFill>
                      <a:miter lim="400000"/>
                    </a:lnT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CPU</a:t>
                      </a:r>
                    </a:p>
                  </a:txBody>
                  <a:tcPr marL="127000" marR="127000" marT="127000" marB="127000" anchor="ctr" horzOverflow="overflow">
                    <a:lnT w="25400">
                      <a:solidFill>
                        <a:srgbClr val="000000"/>
                      </a:solidFill>
                      <a:miter lim="400000"/>
                    </a:lnT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Heap Memory (MB)</a:t>
                      </a:r>
                    </a:p>
                  </a:txBody>
                  <a:tcPr marL="127000" marR="127000" marT="127000" marB="127000" anchor="ctr" horzOverflow="overflow">
                    <a:lnT w="25400">
                      <a:solidFill>
                        <a:srgbClr val="000000"/>
                      </a:solidFill>
                      <a:miter lim="400000"/>
                    </a:lnT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Direct Memory (Byte)</a:t>
                      </a:r>
                    </a:p>
                  </a:txBody>
                  <a:tcPr marL="127000" marR="127000" marT="127000" marB="127000" anchor="ctr" horzOverflow="overflow"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3046"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Broker</a:t>
                      </a:r>
                    </a:p>
                  </a:txBody>
                  <a:tcPr marL="127000" marR="127000" marT="127000" marB="127000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2</a:t>
                      </a:r>
                    </a:p>
                  </a:txBody>
                  <a:tcPr marL="127000" marR="127000" marT="127000" marB="127000" anchor="ctr" horzOverflow="overflow"/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400m</a:t>
                      </a:r>
                    </a:p>
                  </a:txBody>
                  <a:tcPr marL="127000" marR="127000" marT="127000" marB="127000" anchor="ctr" horzOverflow="overflow"/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820</a:t>
                      </a:r>
                    </a:p>
                  </a:txBody>
                  <a:tcPr marL="127000" marR="127000" marT="127000" marB="127000" anchor="ctr" horzOverflow="overflow"/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820</a:t>
                      </a:r>
                    </a:p>
                  </a:txBody>
                  <a:tcPr marL="127000" marR="127000" marT="127000" marB="127000" anchor="ctr" horzOverflow="overflow">
                    <a:lnR w="254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3046"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Bookie</a:t>
                      </a:r>
                    </a:p>
                  </a:txBody>
                  <a:tcPr marL="127000" marR="127000" marT="127000" marB="127000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3</a:t>
                      </a:r>
                    </a:p>
                  </a:txBody>
                  <a:tcPr marL="127000" marR="127000" marT="127000" marB="127000" anchor="ctr" horzOverflow="overflow"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400m</a:t>
                      </a:r>
                    </a:p>
                  </a:txBody>
                  <a:tcPr marL="127000" marR="127000" marT="127000" marB="127000" anchor="ctr" horzOverflow="overflow"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410</a:t>
                      </a:r>
                    </a:p>
                  </a:txBody>
                  <a:tcPr marL="127000" marR="127000" marT="127000" marB="127000" anchor="ctr" horzOverflow="overflow"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500" b="1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820</a:t>
                      </a:r>
                    </a:p>
                  </a:txBody>
                  <a:tcPr marL="127000" marR="127000" marT="127000" marB="127000" anchor="ctr" horzOverflow="overflow">
                    <a:lnR w="25400">
                      <a:solidFill>
                        <a:srgbClr val="000000"/>
                      </a:solidFill>
                      <a:miter lim="400000"/>
                    </a:lnR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2" name="文本"/>
          <p:cNvSpPr txBox="1"/>
          <p:nvPr/>
        </p:nvSpPr>
        <p:spPr>
          <a:xfrm>
            <a:off x="7219950" y="5848349"/>
            <a:ext cx="152400" cy="457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 </a:t>
            </a:r>
          </a:p>
        </p:txBody>
      </p:sp>
      <p:sp>
        <p:nvSpPr>
          <p:cNvPr id="143" name="The display after converting the units to standard units is as follows."/>
          <p:cNvSpPr txBox="1"/>
          <p:nvPr/>
        </p:nvSpPr>
        <p:spPr>
          <a:xfrm>
            <a:off x="4361837" y="7513123"/>
            <a:ext cx="10550635" cy="49875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>
            <a:lvl1pPr>
              <a:defRPr sz="2600"/>
            </a:lvl1pPr>
          </a:lstStyle>
          <a:p>
            <a:r>
              <a:t>The display after converting the units to standard units is as follows.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elf-Introduction"/>
          <p:cNvSpPr txBox="1">
            <a:spLocks noGrp="1"/>
          </p:cNvSpPr>
          <p:nvPr>
            <p:ph type="title" idx="4294967295"/>
          </p:nvPr>
        </p:nvSpPr>
        <p:spPr>
          <a:xfrm>
            <a:off x="1612043" y="1843114"/>
            <a:ext cx="21159914" cy="1128413"/>
          </a:xfrm>
          <a:prstGeom prst="rect">
            <a:avLst/>
          </a:prstGeom>
        </p:spPr>
        <p:txBody>
          <a:bodyPr anchor="b"/>
          <a:lstStyle>
            <a:lvl1pPr defTabSz="1390015">
              <a:defRPr sz="6610" spc="-132"/>
            </a:lvl1pPr>
          </a:lstStyle>
          <a:p>
            <a:r>
              <a:t>Self-Introduction</a:t>
            </a:r>
          </a:p>
        </p:txBody>
      </p:sp>
      <p:sp>
        <p:nvSpPr>
          <p:cNvPr id="57" name="Cong Zhao (@Coderzc)…"/>
          <p:cNvSpPr txBox="1"/>
          <p:nvPr/>
        </p:nvSpPr>
        <p:spPr>
          <a:xfrm>
            <a:off x="12386668" y="5476280"/>
            <a:ext cx="7361988" cy="276344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3600">
                <a:solidFill>
                  <a:srgbClr val="000000"/>
                </a:solidFill>
              </a:defRPr>
            </a:pPr>
            <a:r>
              <a:t>Cong Zhao (@Coderzc)</a:t>
            </a:r>
          </a:p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3600">
                <a:solidFill>
                  <a:srgbClr val="000000"/>
                </a:solidFill>
              </a:defRPr>
            </a:pPr>
            <a:r>
              <a:t>StreamNative Software Enginner</a:t>
            </a:r>
          </a:p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3600">
                <a:solidFill>
                  <a:srgbClr val="000000"/>
                </a:solidFill>
              </a:defRPr>
            </a:pPr>
            <a:r>
              <a:t>Apache Pulsar Committer</a:t>
            </a:r>
          </a:p>
        </p:txBody>
      </p:sp>
      <p:pic>
        <p:nvPicPr>
          <p:cNvPr id="58" name="照片 (1).jpeg" descr="照片 (1).jpeg"/>
          <p:cNvPicPr>
            <a:picLocks noChangeAspect="1"/>
          </p:cNvPicPr>
          <p:nvPr/>
        </p:nvPicPr>
        <p:blipFill>
          <a:blip r:embed="rId2"/>
          <a:srcRect l="20484" t="25567" r="24235" b="13881"/>
          <a:stretch>
            <a:fillRect/>
          </a:stretch>
        </p:blipFill>
        <p:spPr>
          <a:xfrm>
            <a:off x="2343812" y="4019371"/>
            <a:ext cx="6267126" cy="62672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Delayed message benchmark"/>
          <p:cNvSpPr txBox="1"/>
          <p:nvPr/>
        </p:nvSpPr>
        <p:spPr>
          <a:xfrm>
            <a:off x="1187970" y="2133381"/>
            <a:ext cx="14804137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Delayed message benchmark</a:t>
            </a:r>
          </a:p>
        </p:txBody>
      </p:sp>
      <p:sp>
        <p:nvSpPr>
          <p:cNvPr id="148" name="Relying on the pulsar-perf, we are testing 100Mil delayed messages with the random delay time.…"/>
          <p:cNvSpPr txBox="1"/>
          <p:nvPr/>
        </p:nvSpPr>
        <p:spPr>
          <a:xfrm>
            <a:off x="1183915" y="4845654"/>
            <a:ext cx="22699155" cy="428688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l" defTabSz="457200">
              <a:spcBef>
                <a:spcPts val="1600"/>
              </a:spcBef>
              <a:defRPr sz="3400" b="1">
                <a:solidFill>
                  <a:srgbClr val="59595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pPr>
            <a:r>
              <a:t>Relying on the pulsar-perf, we are testing 100Mil delayed messages with the random delay time. 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defRPr sz="34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defRPr sz="3400">
                <a:solidFill>
                  <a:srgbClr val="59595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pPr>
            <a:r>
              <a:t>Command Producer: 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defRPr sz="3400">
                <a:solidFill>
                  <a:srgbClr val="188038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Arial Regular" panose="020B0604020202090204" charset="0"/>
                <a:ea typeface="儷宋 Pro" panose="02020300000000000000" charset="-120"/>
                <a:cs typeface="Arial Regular" panose="020B0604020202090204" charset="0"/>
                <a:sym typeface="儷宋 Pro" panose="02020300000000000000" charset="-120"/>
              </a:rPr>
              <a:t>bin/pulsar-perf produce persistent://public/default/delayed-message -dr 172800,173400 -m 100000000 -r 1000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defRPr sz="34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defRPr sz="3400">
                <a:solidFill>
                  <a:srgbClr val="59595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pPr>
            <a:r>
              <a:t>Command Consumer: 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defRPr sz="3400">
                <a:solidFill>
                  <a:srgbClr val="188038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Arial Regular" panose="020B0604020202090204" charset="0"/>
                <a:ea typeface="儷宋 Pro" panose="02020300000000000000" charset="-120"/>
                <a:cs typeface="Arial Regular" panose="020B0604020202090204" charset="0"/>
                <a:sym typeface="儷宋 Pro" panose="02020300000000000000" charset="-120"/>
              </a:rPr>
              <a:t>bin/pulsar-perf consume persistent://public/default/delayed-message -ss subs -st Shared -r 1000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algn="l" defTabSz="457200">
              <a:defRPr sz="34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j33qq_sshwlmARVzcPjb1eEwidh-_XIA5hDBvuTMHXYdiLiLA14UGtKO3rn-p0AJHsjIcx0n9-z6R_0aF39Y8lFlTrKgAhfBaiXYXog0NVu3JSzOqT_h2xo6tNTz-1hnLkjRFXDrv5kpGkamNLe04VBRPg=nw.png" descr="j33qq_sshwlmARVzcPjb1eEwidh-_XIA5hDBvuTMHXYdiLiLA14UGtKO3rn-p0AJHsjIcx0n9-z6R_0aF39Y8lFlTrKgAhfBaiXYXog0NVu3JSzOqT_h2xo6tNTz-1hnLkjRFXDrv5kpGkamNLe04VBRPg=n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373" y="3884374"/>
            <a:ext cx="19243416" cy="898427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3" name="Delayed message benchmark"/>
          <p:cNvSpPr txBox="1"/>
          <p:nvPr/>
        </p:nvSpPr>
        <p:spPr>
          <a:xfrm>
            <a:off x="1187970" y="2133381"/>
            <a:ext cx="14804137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Delayed message benchmark</a:t>
            </a:r>
          </a:p>
        </p:txBody>
      </p:sp>
      <p:sp>
        <p:nvSpPr>
          <p:cNvPr id="154" name="Out Of Memory"/>
          <p:cNvSpPr/>
          <p:nvPr/>
        </p:nvSpPr>
        <p:spPr>
          <a:xfrm>
            <a:off x="9524043" y="4668946"/>
            <a:ext cx="2397509" cy="939035"/>
          </a:xfrm>
          <a:prstGeom prst="wedgeEllipseCallout">
            <a:avLst>
              <a:gd name="adj1" fmla="val -49576"/>
              <a:gd name="adj2" fmla="val 67311"/>
            </a:avLst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>
            <a:lvl1pPr>
              <a:defRPr sz="1700">
                <a:solidFill>
                  <a:srgbClr val="000000"/>
                </a:solidFill>
              </a:defRPr>
            </a:lvl1pPr>
          </a:lstStyle>
          <a:p>
            <a:r>
              <a:t>Out Of Memory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1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Delayed message benchmark"/>
          <p:cNvSpPr txBox="1"/>
          <p:nvPr/>
        </p:nvSpPr>
        <p:spPr>
          <a:xfrm>
            <a:off x="1187970" y="2133381"/>
            <a:ext cx="14804137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Delayed message benchmark</a:t>
            </a:r>
          </a:p>
        </p:txBody>
      </p:sp>
      <p:graphicFrame>
        <p:nvGraphicFramePr>
          <p:cNvPr id="157" name="表格"/>
          <p:cNvGraphicFramePr/>
          <p:nvPr/>
        </p:nvGraphicFramePr>
        <p:xfrm>
          <a:off x="2877603" y="6151862"/>
          <a:ext cx="17741290" cy="3716837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59052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5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52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30478">
                <a:tc>
                  <a:txBody>
                    <a:bodyPr/>
                    <a:lstStyle/>
                    <a:p>
                      <a:pPr defTabSz="914400">
                        <a:defRPr sz="2600"/>
                      </a:pPr>
                      <a:endParaRPr/>
                    </a:p>
                  </a:txBody>
                  <a:tcPr marL="127000" marR="127000" marT="127000" marB="127000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T w="25400">
                      <a:solidFill>
                        <a:srgbClr val="000000"/>
                      </a:solidFill>
                      <a:miter lim="400000"/>
                    </a:lnT>
                    <a:solidFill>
                      <a:srgbClr val="929292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600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Number Of Messages</a:t>
                      </a:r>
                    </a:p>
                  </a:txBody>
                  <a:tcPr marL="127000" marR="127000" marT="127000" marB="127000" horzOverflow="overflow">
                    <a:lnT w="25400">
                      <a:solidFill>
                        <a:srgbClr val="000000"/>
                      </a:solidFill>
                      <a:miter lim="400000"/>
                    </a:lnT>
                    <a:solidFill>
                      <a:srgbClr val="929292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600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Recovery Time (sec)</a:t>
                      </a:r>
                    </a:p>
                  </a:txBody>
                  <a:tcPr marL="127000" marR="127000" marT="127000" marB="127000" horzOverflow="overflow"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solidFill>
                      <a:srgbClr val="92929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0478">
                <a:tc>
                  <a:txBody>
                    <a:bodyPr/>
                    <a:lstStyle/>
                    <a:p>
                      <a:pPr defTabSz="457200"/>
                      <a:r>
                        <a:rPr sz="2600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In-Memory</a:t>
                      </a:r>
                    </a:p>
                  </a:txBody>
                  <a:tcPr marL="127000" marR="127000" marT="127000" marB="127000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600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35Mil</a:t>
                      </a:r>
                    </a:p>
                  </a:txBody>
                  <a:tcPr marL="127000" marR="127000" marT="127000" marB="127000" horzOverflow="overflow"/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600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6120</a:t>
                      </a:r>
                    </a:p>
                  </a:txBody>
                  <a:tcPr marL="127000" marR="127000" marT="127000" marB="127000" horzOverflow="overflow">
                    <a:lnR w="254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0478">
                <a:tc>
                  <a:txBody>
                    <a:bodyPr/>
                    <a:lstStyle/>
                    <a:p>
                      <a:pPr defTabSz="457200"/>
                      <a:r>
                        <a:rPr sz="2600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Bucket-Based</a:t>
                      </a:r>
                    </a:p>
                  </a:txBody>
                  <a:tcPr marL="127000" marR="127000" marT="127000" marB="127000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600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100Mil</a:t>
                      </a:r>
                    </a:p>
                  </a:txBody>
                  <a:tcPr marL="127000" marR="127000" marT="127000" marB="127000" horzOverflow="overflow"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457200"/>
                      <a:r>
                        <a:rPr sz="2600">
                          <a:latin typeface="Arial" panose="020B0604020202090204"/>
                          <a:ea typeface="Arial" panose="020B0604020202090204"/>
                          <a:cs typeface="Arial" panose="020B0604020202090204"/>
                          <a:sym typeface="Arial" panose="020B0604020202090204"/>
                        </a:rPr>
                        <a:t>90</a:t>
                      </a:r>
                    </a:p>
                  </a:txBody>
                  <a:tcPr marL="127000" marR="127000" marT="127000" marB="127000" horzOverflow="overflow">
                    <a:lnR w="25400">
                      <a:solidFill>
                        <a:srgbClr val="000000"/>
                      </a:solidFill>
                      <a:miter lim="400000"/>
                    </a:lnR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8" name="文本"/>
          <p:cNvSpPr txBox="1"/>
          <p:nvPr/>
        </p:nvSpPr>
        <p:spPr>
          <a:xfrm>
            <a:off x="7372350" y="5848349"/>
            <a:ext cx="152400" cy="457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 </a:t>
            </a:r>
          </a:p>
        </p:txBody>
      </p:sp>
      <p:sp>
        <p:nvSpPr>
          <p:cNvPr id="159" name="Recovery time comparative"/>
          <p:cNvSpPr txBox="1"/>
          <p:nvPr/>
        </p:nvSpPr>
        <p:spPr>
          <a:xfrm>
            <a:off x="2846672" y="4911355"/>
            <a:ext cx="7566052" cy="80843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r>
              <a:t>Recovery time comparative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he new bucket-based delayed message mechanism is not limited by memory, allowing users to retain a large number of delayed messages.…"/>
          <p:cNvSpPr txBox="1"/>
          <p:nvPr/>
        </p:nvSpPr>
        <p:spPr>
          <a:xfrm>
            <a:off x="2058471" y="5505112"/>
            <a:ext cx="20267057" cy="39928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The new bucket-based delayed message mechanism is not limited by memory, allowing users to retain a large number of delayed messages.</a:t>
            </a:r>
          </a:p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The new bucket-based delayed message mechanism significantly reduces the recovery time for delayed messages when migrating a topic to a different broker or recovering from broker downtime.</a:t>
            </a:r>
          </a:p>
        </p:txBody>
      </p:sp>
      <p:sp>
        <p:nvSpPr>
          <p:cNvPr id="162" name="Delayed message benchmark"/>
          <p:cNvSpPr txBox="1"/>
          <p:nvPr/>
        </p:nvSpPr>
        <p:spPr>
          <a:xfrm>
            <a:off x="1187970" y="2133381"/>
            <a:ext cx="14804137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Delayed message benchmark</a:t>
            </a:r>
          </a:p>
        </p:txBody>
      </p:sp>
      <p:sp>
        <p:nvSpPr>
          <p:cNvPr id="163" name="Conclusions"/>
          <p:cNvSpPr txBox="1"/>
          <p:nvPr/>
        </p:nvSpPr>
        <p:spPr>
          <a:xfrm>
            <a:off x="1866354" y="4307905"/>
            <a:ext cx="4239642" cy="94494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t>Conclusions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How to enable new delayed message"/>
          <p:cNvSpPr txBox="1"/>
          <p:nvPr/>
        </p:nvSpPr>
        <p:spPr>
          <a:xfrm>
            <a:off x="1187970" y="2133381"/>
            <a:ext cx="18528412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How to enable new delayed message</a:t>
            </a:r>
          </a:p>
        </p:txBody>
      </p:sp>
      <p:sp>
        <p:nvSpPr>
          <p:cNvPr id="168" name="broker.conf"/>
          <p:cNvSpPr txBox="1"/>
          <p:nvPr/>
        </p:nvSpPr>
        <p:spPr>
          <a:xfrm>
            <a:off x="1210459" y="4524788"/>
            <a:ext cx="3174493" cy="80843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r>
              <a:t>broker.conf</a:t>
            </a:r>
          </a:p>
        </p:txBody>
      </p:sp>
      <p:sp>
        <p:nvSpPr>
          <p:cNvPr id="170" name="PIP-195: https://github.com/apache/pulsar/issues/16763"/>
          <p:cNvSpPr txBox="1"/>
          <p:nvPr/>
        </p:nvSpPr>
        <p:spPr>
          <a:xfrm>
            <a:off x="1186313" y="11919565"/>
            <a:ext cx="9797035" cy="54813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>
              <a:defRPr sz="3000"/>
            </a:pPr>
            <a:r>
              <a:t>PIP-195: </a:t>
            </a:r>
            <a:r>
              <a:rPr u="sng"/>
              <a:t>https://github.com/apache/pulsar/issues/16763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085" y="5490210"/>
            <a:ext cx="20866100" cy="34163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472" y="4060209"/>
            <a:ext cx="14159459" cy="743371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3" name="Welcome to upgrade to Pulsar 3.0"/>
          <p:cNvSpPr txBox="1"/>
          <p:nvPr/>
        </p:nvSpPr>
        <p:spPr>
          <a:xfrm>
            <a:off x="1187970" y="2133381"/>
            <a:ext cx="17050576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Welcome to upgrade to Pulsar 3.0 </a:t>
            </a:r>
          </a:p>
        </p:txBody>
      </p:sp>
      <p:sp>
        <p:nvSpPr>
          <p:cNvPr id="174" name="Pulsar 3.0 Announcement Blog: https://pulsar.apache.org/blog/2023/05/02/announcing-apache-pulsar-3-0/"/>
          <p:cNvSpPr txBox="1"/>
          <p:nvPr/>
        </p:nvSpPr>
        <p:spPr>
          <a:xfrm>
            <a:off x="840110" y="12042366"/>
            <a:ext cx="17746295" cy="53578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>
              <a:defRPr sz="2900"/>
            </a:pPr>
            <a:r>
              <a:t>Pulsar 3.0 Announcement Blog: </a:t>
            </a:r>
            <a:r>
              <a:rPr u="sng"/>
              <a:t>https://pulsar.apache.org/blog/2023/05/02/announcing-apache-pulsar-3-0/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hanks"/>
          <p:cNvSpPr txBox="1">
            <a:spLocks noGrp="1"/>
          </p:cNvSpPr>
          <p:nvPr>
            <p:ph type="title" idx="4294967295"/>
          </p:nvPr>
        </p:nvSpPr>
        <p:spPr>
          <a:xfrm>
            <a:off x="1099392" y="5080501"/>
            <a:ext cx="9990489" cy="3084871"/>
          </a:xfrm>
          <a:prstGeom prst="rect">
            <a:avLst/>
          </a:prstGeom>
        </p:spPr>
        <p:txBody>
          <a:bodyPr anchor="b"/>
          <a:lstStyle>
            <a:lvl1pPr defTabSz="1219200">
              <a:defRPr sz="20000" b="0" spc="-400"/>
            </a:lvl1pPr>
          </a:lstStyle>
          <a:p>
            <a:r>
              <a:t>Thanks</a:t>
            </a:r>
          </a:p>
        </p:txBody>
      </p:sp>
      <p:sp>
        <p:nvSpPr>
          <p:cNvPr id="177" name="文本"/>
          <p:cNvSpPr txBox="1"/>
          <p:nvPr/>
        </p:nvSpPr>
        <p:spPr>
          <a:xfrm>
            <a:off x="17444758" y="7431053"/>
            <a:ext cx="723901" cy="5207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What’s delayed message"/>
          <p:cNvSpPr txBox="1">
            <a:spLocks noGrp="1"/>
          </p:cNvSpPr>
          <p:nvPr>
            <p:ph type="title" idx="4294967295"/>
          </p:nvPr>
        </p:nvSpPr>
        <p:spPr>
          <a:xfrm>
            <a:off x="1206500" y="2204091"/>
            <a:ext cx="10477500" cy="1435101"/>
          </a:xfrm>
          <a:prstGeom prst="rect">
            <a:avLst/>
          </a:prstGeom>
        </p:spPr>
        <p:txBody>
          <a:bodyPr/>
          <a:lstStyle>
            <a:lvl1pPr defTabSz="2048510">
              <a:defRPr sz="7140" spc="-142"/>
            </a:lvl1pPr>
          </a:lstStyle>
          <a:p>
            <a:r>
              <a:t>What’s delayed message</a:t>
            </a:r>
          </a:p>
        </p:txBody>
      </p:sp>
      <p:sp>
        <p:nvSpPr>
          <p:cNvPr id="61" name="How to implement closing timeout for unpaid orders?"/>
          <p:cNvSpPr txBox="1"/>
          <p:nvPr/>
        </p:nvSpPr>
        <p:spPr>
          <a:xfrm>
            <a:off x="1314695" y="4709490"/>
            <a:ext cx="14624000" cy="80843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r>
              <a:t>How to implement closing timeout for unpaid orders?</a:t>
            </a:r>
          </a:p>
        </p:txBody>
      </p:sp>
      <p:pic>
        <p:nvPicPr>
          <p:cNvPr id="6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191" y="6917955"/>
            <a:ext cx="21193689" cy="291711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Delayed Message In Pulsar"/>
          <p:cNvSpPr txBox="1">
            <a:spLocks noGrp="1"/>
          </p:cNvSpPr>
          <p:nvPr>
            <p:ph type="title" idx="4294967295"/>
          </p:nvPr>
        </p:nvSpPr>
        <p:spPr>
          <a:xfrm>
            <a:off x="1206500" y="2204091"/>
            <a:ext cx="10477500" cy="1435101"/>
          </a:xfrm>
          <a:prstGeom prst="rect">
            <a:avLst/>
          </a:prstGeom>
        </p:spPr>
        <p:txBody>
          <a:bodyPr/>
          <a:lstStyle>
            <a:lvl1pPr defTabSz="1877695">
              <a:defRPr sz="6545" spc="-130"/>
            </a:lvl1pPr>
          </a:lstStyle>
          <a:p>
            <a:r>
              <a:t>Delayed Message In Pulsar</a:t>
            </a:r>
          </a:p>
        </p:txBody>
      </p:sp>
      <p:pic>
        <p:nvPicPr>
          <p:cNvPr id="67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977" y="4096854"/>
            <a:ext cx="20542028" cy="727762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How to use delayed message in Pulsar"/>
          <p:cNvSpPr txBox="1"/>
          <p:nvPr/>
        </p:nvSpPr>
        <p:spPr>
          <a:xfrm>
            <a:off x="1187970" y="2133381"/>
            <a:ext cx="19204179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How to use delayed message in Pulsar</a:t>
            </a:r>
          </a:p>
        </p:txBody>
      </p:sp>
      <p:sp>
        <p:nvSpPr>
          <p:cNvPr id="72" name="deliverAt send…"/>
          <p:cNvSpPr txBox="1">
            <a:spLocks noGrp="1"/>
          </p:cNvSpPr>
          <p:nvPr>
            <p:ph type="body" idx="4294967295"/>
          </p:nvPr>
        </p:nvSpPr>
        <p:spPr>
          <a:xfrm>
            <a:off x="1206500" y="4069998"/>
            <a:ext cx="18982477" cy="7863818"/>
          </a:xfrm>
          <a:prstGeom prst="rect">
            <a:avLst/>
          </a:prstGeom>
        </p:spPr>
        <p:txBody>
          <a:bodyPr/>
          <a:lstStyle/>
          <a:p>
            <a:r>
              <a:t>deliverAt send</a:t>
            </a:r>
          </a:p>
          <a:p>
            <a:pPr marL="0" indent="0">
              <a:buNone/>
            </a:pPr>
            <a:endParaRPr/>
          </a:p>
          <a:p>
            <a:pPr marL="0" indent="0">
              <a:buNone/>
            </a:pPr>
            <a:endParaRPr/>
          </a:p>
          <a:p>
            <a:endParaRPr/>
          </a:p>
          <a:p>
            <a:r>
              <a:t>deliverAfter send 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695" y="5273675"/>
            <a:ext cx="15506700" cy="26289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695" y="9810115"/>
            <a:ext cx="15684500" cy="2768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How delayed message work in Pulsar"/>
          <p:cNvSpPr txBox="1"/>
          <p:nvPr/>
        </p:nvSpPr>
        <p:spPr>
          <a:xfrm>
            <a:off x="1187970" y="2133381"/>
            <a:ext cx="18646077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How delayed message work in Pulsar</a:t>
            </a:r>
          </a:p>
        </p:txBody>
      </p:sp>
      <p:pic>
        <p:nvPicPr>
          <p:cNvPr id="79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978" y="4387850"/>
            <a:ext cx="21633524" cy="6914906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hallenges of Pulsar’s delayed message"/>
          <p:cNvSpPr txBox="1"/>
          <p:nvPr/>
        </p:nvSpPr>
        <p:spPr>
          <a:xfrm>
            <a:off x="1187970" y="2133381"/>
            <a:ext cx="20257771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Challenges of Pulsar’s delayed message </a:t>
            </a:r>
          </a:p>
        </p:txBody>
      </p:sp>
      <p:sp>
        <p:nvSpPr>
          <p:cNvPr id="84" name="Delayed index queue is limited by memory…"/>
          <p:cNvSpPr txBox="1">
            <a:spLocks noGrp="1"/>
          </p:cNvSpPr>
          <p:nvPr>
            <p:ph type="body" idx="4294967295"/>
          </p:nvPr>
        </p:nvSpPr>
        <p:spPr>
          <a:xfrm>
            <a:off x="1206500" y="4069998"/>
            <a:ext cx="19880694" cy="8105894"/>
          </a:xfrm>
          <a:prstGeom prst="rect">
            <a:avLst/>
          </a:prstGeom>
        </p:spPr>
        <p:txBody>
          <a:bodyPr/>
          <a:lstStyle/>
          <a:p>
            <a:r>
              <a:t>Delayed index queue is limited by memory</a:t>
            </a:r>
          </a:p>
          <a:p>
            <a:pPr marL="0" lvl="1" indent="457200">
              <a:buSzTx/>
              <a:buNone/>
              <a:defRPr sz="4600">
                <a:solidFill>
                  <a:srgbClr val="5E5E5E"/>
                </a:solidFill>
              </a:defRPr>
            </a:pPr>
            <a:r>
              <a:t>A broker's memory is not infinite. For scenarios where users need to store many delayed messages, the in-memory priority queue might be a bottleneck for maintaining an extensive delayed index.</a:t>
            </a:r>
          </a:p>
          <a:p>
            <a:r>
              <a:t>Expensive delayed index rebuilding</a:t>
            </a:r>
          </a:p>
          <a:p>
            <a:pPr marL="0" lvl="1" indent="457200">
              <a:buSzTx/>
              <a:buNone/>
              <a:defRPr sz="4600">
                <a:solidFill>
                  <a:srgbClr val="5E5E5E"/>
                </a:solidFill>
              </a:defRPr>
            </a:pPr>
            <a:r>
              <a:t>To rebuild the delayed index, the broker needs to read all delayed </a:t>
            </a:r>
            <a:r>
              <a:rPr lang="en-US"/>
              <a:t>   </a:t>
            </a:r>
            <a:r>
              <a:t>messages of a topic. If there are too many delayed messages on a topic, the index rebuilding might take a long time, a few minutes to a few hours. 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Objectives of new delayed message"/>
          <p:cNvSpPr txBox="1"/>
          <p:nvPr/>
        </p:nvSpPr>
        <p:spPr>
          <a:xfrm>
            <a:off x="1187970" y="2133381"/>
            <a:ext cx="17890427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Objectives of new delayed message</a:t>
            </a:r>
          </a:p>
        </p:txBody>
      </p:sp>
      <p:sp>
        <p:nvSpPr>
          <p:cNvPr id="89" name="Makes the scale of a delayed message not limited by the memory.…"/>
          <p:cNvSpPr txBox="1">
            <a:spLocks noGrp="1"/>
          </p:cNvSpPr>
          <p:nvPr>
            <p:ph type="body" idx="4294967295"/>
          </p:nvPr>
        </p:nvSpPr>
        <p:spPr>
          <a:xfrm>
            <a:off x="1206500" y="4069998"/>
            <a:ext cx="18963237" cy="8123525"/>
          </a:xfrm>
          <a:prstGeom prst="rect">
            <a:avLst/>
          </a:prstGeom>
        </p:spPr>
        <p:txBody>
          <a:bodyPr/>
          <a:lstStyle/>
          <a:p>
            <a:pPr marL="774700" indent="-635000">
              <a:buClr>
                <a:srgbClr val="595959"/>
              </a:buClr>
              <a:buFont typeface="Arial" panose="020B0604020202090204"/>
            </a:pPr>
            <a:r>
              <a:t>Makes the scale of a delayed message not limited by the memory.</a:t>
            </a:r>
          </a:p>
          <a:p>
            <a:pPr marL="774700" indent="-635000">
              <a:buClr>
                <a:srgbClr val="595959"/>
              </a:buClr>
              <a:buFont typeface="Arial" panose="020B0604020202090204"/>
            </a:pPr>
            <a:r>
              <a:t>Support delayed message index snapshot to avoid the high index rebuild costs.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Design of new delayed message"/>
          <p:cNvSpPr txBox="1"/>
          <p:nvPr/>
        </p:nvSpPr>
        <p:spPr>
          <a:xfrm>
            <a:off x="1187970" y="2133381"/>
            <a:ext cx="16096298" cy="137838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8500" b="1" spc="-170">
                <a:solidFill>
                  <a:srgbClr val="000000"/>
                </a:solidFill>
              </a:defRPr>
            </a:lvl1pPr>
          </a:lstStyle>
          <a:p>
            <a:r>
              <a:t>Design of new delayed message</a:t>
            </a:r>
          </a:p>
        </p:txBody>
      </p:sp>
      <p:pic>
        <p:nvPicPr>
          <p:cNvPr id="94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768" y="5739493"/>
            <a:ext cx="22172464" cy="5274033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485</Words>
  <Application>Microsoft Macintosh PowerPoint</Application>
  <PresentationFormat>Custom</PresentationFormat>
  <Paragraphs>85</Paragraphs>
  <Slides>26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Helvetica Neue</vt:lpstr>
      <vt:lpstr>Arial Regular</vt:lpstr>
      <vt:lpstr>Times Roman</vt:lpstr>
      <vt:lpstr>Arial</vt:lpstr>
      <vt:lpstr>21_BasicWhite</vt:lpstr>
      <vt:lpstr>New Delayed Message In Pulsar 3.0</vt:lpstr>
      <vt:lpstr>Self-Introduction</vt:lpstr>
      <vt:lpstr>What’s delayed message</vt:lpstr>
      <vt:lpstr>Delayed Message In Pulsar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Delayed Message In Pulsar 3.0</dc:title>
  <dc:creator/>
  <cp:lastModifiedBy>Zili Chen</cp:lastModifiedBy>
  <cp:revision>4</cp:revision>
  <dcterms:created xsi:type="dcterms:W3CDTF">2023-10-13T05:56:27Z</dcterms:created>
  <dcterms:modified xsi:type="dcterms:W3CDTF">2023-10-13T15:04:15Z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FF4A26177B838FA1B8A92865CE712470_42</vt:lpwstr>
  </property>
  <property fmtid="{D5CDD505-2E9C-101B-9397-08002B2CF9AE}" pid="3" name="KSOProductBuildVer">
    <vt:lpwstr>2052-6.2.2.8394</vt:lpwstr>
  </property>
</Properties>
</file>